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50"/>
  </p:notesMasterIdLst>
  <p:sldIdLst>
    <p:sldId id="256" r:id="rId2"/>
    <p:sldId id="309" r:id="rId3"/>
    <p:sldId id="262" r:id="rId4"/>
    <p:sldId id="263" r:id="rId5"/>
    <p:sldId id="266" r:id="rId6"/>
    <p:sldId id="265" r:id="rId7"/>
    <p:sldId id="275" r:id="rId8"/>
    <p:sldId id="280" r:id="rId9"/>
    <p:sldId id="277" r:id="rId10"/>
    <p:sldId id="279" r:id="rId11"/>
    <p:sldId id="273" r:id="rId12"/>
    <p:sldId id="287" r:id="rId13"/>
    <p:sldId id="286" r:id="rId14"/>
    <p:sldId id="274" r:id="rId15"/>
    <p:sldId id="270" r:id="rId16"/>
    <p:sldId id="272" r:id="rId17"/>
    <p:sldId id="271" r:id="rId18"/>
    <p:sldId id="278" r:id="rId19"/>
    <p:sldId id="281" r:id="rId20"/>
    <p:sldId id="282" r:id="rId21"/>
    <p:sldId id="283" r:id="rId22"/>
    <p:sldId id="284" r:id="rId23"/>
    <p:sldId id="285" r:id="rId24"/>
    <p:sldId id="288" r:id="rId25"/>
    <p:sldId id="307" r:id="rId26"/>
    <p:sldId id="306" r:id="rId27"/>
    <p:sldId id="312" r:id="rId28"/>
    <p:sldId id="313" r:id="rId29"/>
    <p:sldId id="314" r:id="rId30"/>
    <p:sldId id="315" r:id="rId31"/>
    <p:sldId id="257" r:id="rId32"/>
    <p:sldId id="289" r:id="rId33"/>
    <p:sldId id="297" r:id="rId34"/>
    <p:sldId id="290" r:id="rId35"/>
    <p:sldId id="291" r:id="rId36"/>
    <p:sldId id="293" r:id="rId37"/>
    <p:sldId id="311" r:id="rId38"/>
    <p:sldId id="298" r:id="rId39"/>
    <p:sldId id="299" r:id="rId40"/>
    <p:sldId id="300" r:id="rId41"/>
    <p:sldId id="304" r:id="rId42"/>
    <p:sldId id="305" r:id="rId43"/>
    <p:sldId id="301" r:id="rId44"/>
    <p:sldId id="294" r:id="rId45"/>
    <p:sldId id="295" r:id="rId46"/>
    <p:sldId id="303" r:id="rId47"/>
    <p:sldId id="302" r:id="rId48"/>
    <p:sldId id="296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33" autoAdjust="0"/>
  </p:normalViewPr>
  <p:slideViewPr>
    <p:cSldViewPr snapToGrid="0">
      <p:cViewPr varScale="1">
        <p:scale>
          <a:sx n="79" d="100"/>
          <a:sy n="79" d="100"/>
        </p:scale>
        <p:origin x="21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6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1C2DD-7B19-4271-9841-6361C654EFFF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0B61F-9227-4583-A255-35DD6C59D42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9018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0B61F-9227-4583-A255-35DD6C59D42F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3320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0B61F-9227-4583-A255-35DD6C59D42F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8842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0B61F-9227-4583-A255-35DD6C59D42F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3481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0B61F-9227-4583-A255-35DD6C59D42F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528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0B61F-9227-4583-A255-35DD6C59D42F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1992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0B61F-9227-4583-A255-35DD6C59D42F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2137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0B61F-9227-4583-A255-35DD6C59D42F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3461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404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784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361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032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0969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13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080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506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ESENTATION-FRONT-TEMPLAT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71023" cy="69024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034212"/>
            <a:ext cx="10972800" cy="23435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0" i="0" baseline="0">
                <a:solidFill>
                  <a:schemeClr val="bg1"/>
                </a:solidFill>
                <a:latin typeface="Gotham Bold"/>
                <a:cs typeface="Gotham Bold"/>
              </a:defRPr>
            </a:lvl1pPr>
          </a:lstStyle>
          <a:p>
            <a:pPr lvl="0"/>
            <a:r>
              <a:rPr lang="en-US" b="0" i="0" dirty="0">
                <a:latin typeface="Gotham Bold"/>
                <a:cs typeface="Gotham Bold"/>
              </a:rPr>
              <a:t>TITLE &lt;GOTHAM BOLD, UPPERCASE, WHITE, 48PTS, LEFT ALIGN&gt;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8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253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001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850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602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75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118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328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5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41BCC-AD73-4203-A5A6-E62EB28B0FE6}" type="datetimeFigureOut">
              <a:rPr lang="en-US" smtClean="0"/>
              <a:pPr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637F8FC-4B86-4690-8888-22AB2F781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155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salixfinance.co.uk/schemes/phase-4-public-sector-decarbonisation-schem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nalc.gov.uk/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youtube.com/watch?v=zapNDmP8jjY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lc.gov.uk/news/entry/2904-the-parish-council-domains-helper-service-points-to-the-practitioners-guide-for%20guidance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hyperlink" Target="https://impact-tool.org.uk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lc.gov.uk/news/entry/2904-the-parish-council-domains-helper-service-points-to-the-practitioners-guide-for%20guidance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parish-helper@domains.gov.uk" TargetMode="External"/><Relationship Id="rId2" Type="http://schemas.openxmlformats.org/officeDocument/2006/relationships/hyperlink" Target="https://docs.google.com/forms/d/e/1FAIpQLScMloblaoyEbsYpfGO-OIei5ODVP0l8jQVEOPDsHirodjUvDA/viewform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504E4-4B25-ADB7-0498-CE04A35AA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04055"/>
            <a:ext cx="10050555" cy="876175"/>
          </a:xfrm>
        </p:spPr>
        <p:txBody>
          <a:bodyPr anchor="ctr">
            <a:normAutofit fontScale="90000"/>
          </a:bodyPr>
          <a:lstStyle/>
          <a:p>
            <a:r>
              <a:rPr lang="en-GB" sz="4200" b="1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Annual General Meeting and Conference 2024</a:t>
            </a:r>
            <a:br>
              <a:rPr lang="en-GB" sz="32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 dirty="0"/>
              <a:t>	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8EF74A3-1D8F-C344-59C9-87257D306232}"/>
              </a:ext>
            </a:extLst>
          </p:cNvPr>
          <p:cNvSpPr txBox="1">
            <a:spLocks/>
          </p:cNvSpPr>
          <p:nvPr/>
        </p:nvSpPr>
        <p:spPr>
          <a:xfrm>
            <a:off x="605129" y="5098369"/>
            <a:ext cx="8049013" cy="179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cap="none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John Kilcoyne</a:t>
            </a:r>
          </a:p>
          <a:p>
            <a:r>
              <a:rPr lang="en-GB" sz="2900" cap="none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Deputy CEO </a:t>
            </a:r>
          </a:p>
          <a:p>
            <a:r>
              <a:rPr lang="en-GB" sz="2900" cap="none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Leicestershire and Rutland Association of Local Councils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49E1B43-7AA6-8084-EAF6-DDC1E76B26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11013440" y="6298568"/>
            <a:ext cx="991021" cy="429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2049D2-E3E7-A497-4E4E-84275A3B6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073" y="5053945"/>
            <a:ext cx="2135835" cy="124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BC8CFF7-1351-AD3C-719C-CE60007CBC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1943182" y="433626"/>
            <a:ext cx="2557491" cy="110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66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57CA1E6-6A05-18CA-D7F9-0718A93E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534"/>
            <a:ext cx="10393680" cy="1371600"/>
          </a:xfrm>
        </p:spPr>
        <p:txBody>
          <a:bodyPr/>
          <a:lstStyle/>
          <a:p>
            <a:r>
              <a:rPr lang="en-GB" dirty="0"/>
              <a:t>What does your Parish Council need to audit?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4A377E7-92E5-FBD9-9ABC-531954400F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11013440" y="6298568"/>
            <a:ext cx="991021" cy="42908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EC9D183-49F6-076C-2770-B1622FCC5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27" y="1076908"/>
            <a:ext cx="6839580" cy="470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A686DD-4049-2F7F-9830-D3384CFE66E8}"/>
              </a:ext>
            </a:extLst>
          </p:cNvPr>
          <p:cNvSpPr txBox="1"/>
          <p:nvPr/>
        </p:nvSpPr>
        <p:spPr>
          <a:xfrm>
            <a:off x="7565572" y="2126120"/>
            <a:ext cx="2634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Even your council meetings have a carbon footprint!</a:t>
            </a:r>
          </a:p>
        </p:txBody>
      </p:sp>
    </p:spTree>
    <p:extLst>
      <p:ext uri="{BB962C8B-B14F-4D97-AF65-F5344CB8AC3E}">
        <p14:creationId xmlns:p14="http://schemas.microsoft.com/office/powerpoint/2010/main" val="320004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57CA1E6-6A05-18CA-D7F9-0718A93E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" y="149174"/>
            <a:ext cx="10393680" cy="1371600"/>
          </a:xfrm>
        </p:spPr>
        <p:txBody>
          <a:bodyPr/>
          <a:lstStyle/>
          <a:p>
            <a:r>
              <a:rPr lang="en-GB" dirty="0"/>
              <a:t>What else can your Parish Council do?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45638-0118-8DBE-E990-6732FC05E178}"/>
              </a:ext>
            </a:extLst>
          </p:cNvPr>
          <p:cNvSpPr txBox="1"/>
          <p:nvPr/>
        </p:nvSpPr>
        <p:spPr>
          <a:xfrm>
            <a:off x="734060" y="1425694"/>
            <a:ext cx="610108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venir-Heavy"/>
              </a:rPr>
              <a:t>Consider ethical banking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venir-Heavy"/>
              </a:rPr>
              <a:t>Encourage low-carbon ways of travelling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venir-Heavy"/>
              </a:rPr>
              <a:t>Engage with key stakeholders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i="0" u="none" strike="noStrike" baseline="0" dirty="0">
                <a:latin typeface="Avenir-Heavy"/>
              </a:rPr>
              <a:t>Investigate bulk purchasing options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venir-Heavy"/>
              </a:rPr>
              <a:t>Manage land for nature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venir-Heavy"/>
              </a:rPr>
              <a:t>Motivate your community to get involved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venir-Heavy"/>
              </a:rPr>
              <a:t>Plant trees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venir-Heavy"/>
              </a:rPr>
              <a:t>Promote climate awareness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venir-Heavy"/>
              </a:rPr>
              <a:t>Reduce pesticide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venir-Heavy"/>
              </a:rPr>
              <a:t>Support local and sustainable suppliers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venir-Heavy"/>
              </a:rPr>
              <a:t>…</a:t>
            </a:r>
            <a:endParaRPr lang="en-GB" sz="2400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4A377E7-92E5-FBD9-9ABC-531954400F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11013440" y="6298568"/>
            <a:ext cx="991021" cy="42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0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57CA1E6-6A05-18CA-D7F9-0718A93E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" y="149174"/>
            <a:ext cx="10393680" cy="1371600"/>
          </a:xfrm>
        </p:spPr>
        <p:txBody>
          <a:bodyPr/>
          <a:lstStyle/>
          <a:p>
            <a:r>
              <a:rPr lang="en-GB" dirty="0"/>
              <a:t>What else can your Parish Council do?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45638-0118-8DBE-E990-6732FC05E178}"/>
              </a:ext>
            </a:extLst>
          </p:cNvPr>
          <p:cNvSpPr txBox="1"/>
          <p:nvPr/>
        </p:nvSpPr>
        <p:spPr>
          <a:xfrm>
            <a:off x="398780" y="1476626"/>
            <a:ext cx="1134618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Avenir-Heavy"/>
              </a:rPr>
              <a:t>Launched on 23</a:t>
            </a:r>
            <a:r>
              <a:rPr lang="en-GB" sz="2400" baseline="30000" dirty="0">
                <a:latin typeface="Avenir-Heavy"/>
              </a:rPr>
              <a:t>rd</a:t>
            </a:r>
            <a:r>
              <a:rPr lang="en-GB" sz="2400" dirty="0">
                <a:latin typeface="Avenir-Heavy"/>
              </a:rPr>
              <a:t> September. </a:t>
            </a:r>
          </a:p>
          <a:p>
            <a:endParaRPr lang="en-GB" sz="2400" dirty="0">
              <a:latin typeface="Avenir-Heavy"/>
            </a:endParaRPr>
          </a:p>
          <a:p>
            <a:endParaRPr lang="en-GB" sz="2400" dirty="0">
              <a:latin typeface="Avenir-Heavy"/>
            </a:endParaRPr>
          </a:p>
          <a:p>
            <a:endParaRPr lang="en-GB" sz="2400" dirty="0">
              <a:latin typeface="Avenir-Heavy"/>
            </a:endParaRPr>
          </a:p>
          <a:p>
            <a:endParaRPr lang="en-GB" sz="2400" dirty="0">
              <a:latin typeface="Avenir-Heavy"/>
            </a:endParaRPr>
          </a:p>
          <a:p>
            <a:r>
              <a:rPr lang="en-GB" sz="2400" dirty="0">
                <a:latin typeface="Avenir-Heavy"/>
              </a:rPr>
              <a:t>The scheme helps owners of public buildings to achieve net zero and switch to cleaner energy and can fund things like new insulation, double glazing and low-carbon heating. </a:t>
            </a:r>
          </a:p>
          <a:p>
            <a:endParaRPr lang="en-GB" sz="2400" dirty="0">
              <a:latin typeface="Avenir-Heavy"/>
            </a:endParaRPr>
          </a:p>
          <a:p>
            <a:r>
              <a:rPr lang="en-GB" sz="2400" dirty="0">
                <a:latin typeface="Avenir-Heavy"/>
              </a:rPr>
              <a:t>The scheme is run by the Department for Energy Security and Net Zero, is delivered by Salix Finance.</a:t>
            </a:r>
          </a:p>
          <a:p>
            <a:endParaRPr lang="en-GB" sz="2400" dirty="0">
              <a:latin typeface="Avenir-Heavy"/>
            </a:endParaRPr>
          </a:p>
          <a:p>
            <a:r>
              <a:rPr lang="en-GB" sz="2400" dirty="0">
                <a:latin typeface="Avenir-Heavy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www.salixfinance.co.uk/schemes/phase-4-public-sector-decarbonisation-scheme</a:t>
            </a:r>
            <a:r>
              <a:rPr lang="en-GB" sz="2400" dirty="0">
                <a:latin typeface="Avenir-Heavy"/>
              </a:rPr>
              <a:t> 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4A377E7-92E5-FBD9-9ABC-531954400F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11013440" y="6298568"/>
            <a:ext cx="991021" cy="429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8239F6-D503-5CE7-898A-174CD50A6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93998"/>
            <a:ext cx="4632480" cy="213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5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57CA1E6-6A05-18CA-D7F9-0718A93E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" y="149174"/>
            <a:ext cx="10393680" cy="1371600"/>
          </a:xfrm>
        </p:spPr>
        <p:txBody>
          <a:bodyPr/>
          <a:lstStyle/>
          <a:p>
            <a:r>
              <a:rPr lang="en-GB" dirty="0"/>
              <a:t>Where can I find out more?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4A377E7-92E5-FBD9-9ABC-531954400F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11013440" y="6298568"/>
            <a:ext cx="991021" cy="4290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A628CD-7E72-315E-92B6-1D2BF7C92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40" y="1001485"/>
            <a:ext cx="9310216" cy="55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5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3083FA-6030-E178-C4BA-E1B3B4E3E1EC}"/>
              </a:ext>
            </a:extLst>
          </p:cNvPr>
          <p:cNvSpPr txBox="1"/>
          <p:nvPr/>
        </p:nvSpPr>
        <p:spPr>
          <a:xfrm>
            <a:off x="335280" y="947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https://carbonliteracy.com/local-authorities/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9EA3E-4378-792C-828C-BE6C6A6C4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63" y="464066"/>
            <a:ext cx="10951535" cy="5975526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9A653A9-1CC4-5E97-05AA-49A2F69A88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11013440" y="6298568"/>
            <a:ext cx="991021" cy="42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4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57CA1E6-6A05-18CA-D7F9-0718A93E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" y="149174"/>
            <a:ext cx="10393680" cy="1371600"/>
          </a:xfrm>
        </p:spPr>
        <p:txBody>
          <a:bodyPr>
            <a:normAutofit/>
          </a:bodyPr>
          <a:lstStyle/>
          <a:p>
            <a:r>
              <a:rPr lang="en-GB" sz="2200" b="0" dirty="0"/>
              <a:t>https://www.leicestershirecommunities.org.uk/parish-councils/net-zero-toolkit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D6C34A-54E0-EBE9-3F0E-70F5704FF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960" y="1172138"/>
            <a:ext cx="8429246" cy="5340973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DC8EE6AD-4F84-0232-307E-32200EF950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11013440" y="6298568"/>
            <a:ext cx="991021" cy="42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00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57CA1E6-6A05-18CA-D7F9-0718A93E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" y="1968243"/>
            <a:ext cx="10393680" cy="1371600"/>
          </a:xfrm>
        </p:spPr>
        <p:txBody>
          <a:bodyPr>
            <a:normAutofit/>
          </a:bodyPr>
          <a:lstStyle/>
          <a:p>
            <a:r>
              <a:rPr lang="en-GB" sz="2200" b="0" dirty="0"/>
              <a:t>www.leicestershirecommunities.org.uk/parish-councils/net-zero-toolkit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856730-51E0-D80A-3960-29051941CB70}"/>
              </a:ext>
            </a:extLst>
          </p:cNvPr>
          <p:cNvSpPr txBox="1"/>
          <p:nvPr/>
        </p:nvSpPr>
        <p:spPr>
          <a:xfrm>
            <a:off x="389910" y="880534"/>
            <a:ext cx="8623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www.leicestershire.gov.uk/environment-and-planning</a:t>
            </a:r>
          </a:p>
        </p:txBody>
      </p:sp>
      <p:pic>
        <p:nvPicPr>
          <p:cNvPr id="5" name="Picture 4" descr="Pins in a map">
            <a:extLst>
              <a:ext uri="{FF2B5EF4-FFF2-40B4-BE49-F238E27FC236}">
                <a16:creationId xmlns:a16="http://schemas.microsoft.com/office/drawing/2014/main" id="{145A2BE3-2CE1-B480-6890-1DBA7177AB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4" r="-1" b="-1"/>
          <a:stretch/>
        </p:blipFill>
        <p:spPr>
          <a:xfrm>
            <a:off x="589301" y="3563350"/>
            <a:ext cx="4368780" cy="28679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C0073E-EC1F-C9C4-6C53-4115B65CE986}"/>
              </a:ext>
            </a:extLst>
          </p:cNvPr>
          <p:cNvSpPr txBox="1"/>
          <p:nvPr/>
        </p:nvSpPr>
        <p:spPr>
          <a:xfrm>
            <a:off x="447040" y="263761"/>
            <a:ext cx="8623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www.leicestershireandrutlandalc.gov.uk/climate-change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CA96A4C-6221-465F-0EF7-D6F08F253D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11013440" y="6298568"/>
            <a:ext cx="991021" cy="4290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55E878-16E8-1F6A-5329-873BFF952F8B}"/>
              </a:ext>
            </a:extLst>
          </p:cNvPr>
          <p:cNvSpPr txBox="1"/>
          <p:nvPr/>
        </p:nvSpPr>
        <p:spPr>
          <a:xfrm>
            <a:off x="447040" y="1497307"/>
            <a:ext cx="99406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www.rutland.gov.uk/rutland-information-service/directory/4gbp1uki4n0</a:t>
            </a:r>
          </a:p>
        </p:txBody>
      </p:sp>
    </p:spTree>
    <p:extLst>
      <p:ext uri="{BB962C8B-B14F-4D97-AF65-F5344CB8AC3E}">
        <p14:creationId xmlns:p14="http://schemas.microsoft.com/office/powerpoint/2010/main" val="135841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E3429E-ECB8-5611-C64B-96D336C0B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" y="874419"/>
            <a:ext cx="8426041" cy="5638692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D42FBEB-D3FF-378E-4685-B3B0689153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11013440" y="6298568"/>
            <a:ext cx="991021" cy="42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14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57CA1E6-6A05-18CA-D7F9-0718A93E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" y="149174"/>
            <a:ext cx="10393680" cy="1371600"/>
          </a:xfrm>
        </p:spPr>
        <p:txBody>
          <a:bodyPr/>
          <a:lstStyle/>
          <a:p>
            <a:r>
              <a:rPr lang="en-GB" dirty="0"/>
              <a:t>How can LRALC help your council?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4A377E7-92E5-FBD9-9ABC-531954400F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11013440" y="6298568"/>
            <a:ext cx="991021" cy="4290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928E1B-32E2-AEE8-BB2D-1EEE2AA9D9F8}"/>
              </a:ext>
            </a:extLst>
          </p:cNvPr>
          <p:cNvSpPr txBox="1"/>
          <p:nvPr/>
        </p:nvSpPr>
        <p:spPr>
          <a:xfrm>
            <a:off x="648426" y="1265631"/>
            <a:ext cx="1089514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Blaby DC pilot project, Autumn 2023</a:t>
            </a:r>
          </a:p>
          <a:p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Worked with 4 parish councils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No cost to these parish councils – funded by Blaby DC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Audited every aspect of council business with the clerk – assets, buildings, vehicles, equipment, meetings etc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Written report with recommendations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Access to energy specialists to review council use and contracts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Carbon Literacy Training for up to 4 participants per council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Ongoing monitoring and requests for feedback from LRALC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26" name="image_1">
            <a:extLst>
              <a:ext uri="{FF2B5EF4-FFF2-40B4-BE49-F238E27FC236}">
                <a16:creationId xmlns:a16="http://schemas.microsoft.com/office/drawing/2014/main" id="{0C48D6E5-E2E1-9B79-5CF8-2D438B6EF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966" y="4490472"/>
            <a:ext cx="1635101" cy="109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377D4B-3757-4112-674B-0C1A684820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812" y="271104"/>
            <a:ext cx="1935255" cy="1127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713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57CA1E6-6A05-18CA-D7F9-0718A93E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" y="149174"/>
            <a:ext cx="10393680" cy="1371600"/>
          </a:xfrm>
        </p:spPr>
        <p:txBody>
          <a:bodyPr/>
          <a:lstStyle/>
          <a:p>
            <a:r>
              <a:rPr lang="en-GB" dirty="0"/>
              <a:t>How can LRALC help your council?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4A377E7-92E5-FBD9-9ABC-531954400F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11013440" y="6298568"/>
            <a:ext cx="991021" cy="4290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928E1B-32E2-AEE8-BB2D-1EEE2AA9D9F8}"/>
              </a:ext>
            </a:extLst>
          </p:cNvPr>
          <p:cNvSpPr txBox="1"/>
          <p:nvPr/>
        </p:nvSpPr>
        <p:spPr>
          <a:xfrm>
            <a:off x="648425" y="1265631"/>
            <a:ext cx="1144560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Now opening up to other councils across the whole LRALC area</a:t>
            </a:r>
          </a:p>
          <a:p>
            <a:endParaRPr lang="en-GB" sz="2800" dirty="0"/>
          </a:p>
          <a:p>
            <a:r>
              <a:rPr lang="en-GB" sz="2800" b="1" dirty="0"/>
              <a:t>Carbon footprint audit</a:t>
            </a:r>
          </a:p>
          <a:p>
            <a:endParaRPr lang="en-GB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We will audit every aspect of council business with your clerk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Provide a written report with recommendations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Give access to energy specialists to review council use and contracts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Arrange Carbon Literacy Training from specialists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229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5DBBCAC-F99C-2A10-B404-995BC3277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445" y="1256543"/>
            <a:ext cx="8379097" cy="3090824"/>
          </a:xfrm>
        </p:spPr>
        <p:txBody>
          <a:bodyPr anchor="ctr">
            <a:normAutofit/>
          </a:bodyPr>
          <a:lstStyle/>
          <a:p>
            <a:pPr algn="l"/>
            <a:r>
              <a:rPr lang="en-GB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Climate Change – Steps Forward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8EF74A3-1D8F-C344-59C9-87257D306232}"/>
              </a:ext>
            </a:extLst>
          </p:cNvPr>
          <p:cNvSpPr txBox="1">
            <a:spLocks/>
          </p:cNvSpPr>
          <p:nvPr/>
        </p:nvSpPr>
        <p:spPr>
          <a:xfrm>
            <a:off x="605129" y="5098369"/>
            <a:ext cx="8049013" cy="179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cap="none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John Kilcoyne</a:t>
            </a:r>
          </a:p>
          <a:p>
            <a:r>
              <a:rPr lang="en-GB" sz="2900" cap="none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Deputy CEO </a:t>
            </a:r>
          </a:p>
          <a:p>
            <a:r>
              <a:rPr lang="en-GB" sz="2900" cap="none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Leicestershire and Rutland Association of Local Councils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AF5950-5898-FE89-307B-84B363694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53945"/>
            <a:ext cx="2135835" cy="124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49E1B43-7AA6-8084-EAF6-DDC1E76B26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11013440" y="6298568"/>
            <a:ext cx="991021" cy="42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3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57CA1E6-6A05-18CA-D7F9-0718A93E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" y="149174"/>
            <a:ext cx="10393680" cy="1371600"/>
          </a:xfrm>
        </p:spPr>
        <p:txBody>
          <a:bodyPr/>
          <a:lstStyle/>
          <a:p>
            <a:r>
              <a:rPr lang="en-GB" dirty="0"/>
              <a:t>How can LRALC help your council?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4A377E7-92E5-FBD9-9ABC-531954400F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11013440" y="6298568"/>
            <a:ext cx="991021" cy="4290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928E1B-32E2-AEE8-BB2D-1EEE2AA9D9F8}"/>
              </a:ext>
            </a:extLst>
          </p:cNvPr>
          <p:cNvSpPr txBox="1"/>
          <p:nvPr/>
        </p:nvSpPr>
        <p:spPr>
          <a:xfrm>
            <a:off x="648425" y="1265631"/>
            <a:ext cx="11184345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Now opening up to other councils across the whole LRALC area</a:t>
            </a:r>
          </a:p>
          <a:p>
            <a:endParaRPr lang="en-GB" sz="2800" dirty="0"/>
          </a:p>
          <a:p>
            <a:r>
              <a:rPr lang="en-GB" sz="2800" b="1" dirty="0"/>
              <a:t>Carbon footprint audit</a:t>
            </a:r>
          </a:p>
          <a:p>
            <a:endParaRPr lang="en-GB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Time and cost? The time involved will vary according to council</a:t>
            </a:r>
          </a:p>
          <a:p>
            <a:r>
              <a:rPr lang="en-GB" sz="24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Most councils could be visited with all aspects of council business audited within a single morning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Add on another couple of hours for LRALC for the written report</a:t>
            </a:r>
          </a:p>
          <a:p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We’d aim to complete an audit within 5 hours @£60 per hour plus travelling costs, but we’d have to keep this flexible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066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57CA1E6-6A05-18CA-D7F9-0718A93E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" y="149174"/>
            <a:ext cx="10393680" cy="1371600"/>
          </a:xfrm>
        </p:spPr>
        <p:txBody>
          <a:bodyPr/>
          <a:lstStyle/>
          <a:p>
            <a:r>
              <a:rPr lang="en-GB" dirty="0"/>
              <a:t>How can LRALC help your council?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4A377E7-92E5-FBD9-9ABC-531954400F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11013440" y="6298568"/>
            <a:ext cx="991021" cy="4290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928E1B-32E2-AEE8-BB2D-1EEE2AA9D9F8}"/>
              </a:ext>
            </a:extLst>
          </p:cNvPr>
          <p:cNvSpPr txBox="1"/>
          <p:nvPr/>
        </p:nvSpPr>
        <p:spPr>
          <a:xfrm>
            <a:off x="648425" y="1265631"/>
            <a:ext cx="11217003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Now opening up to other councils across the whole LRALC area</a:t>
            </a:r>
          </a:p>
          <a:p>
            <a:endParaRPr lang="en-GB" sz="2800" dirty="0"/>
          </a:p>
          <a:p>
            <a:r>
              <a:rPr lang="en-GB" sz="2800" b="1" dirty="0"/>
              <a:t>Carbon footprint audit</a:t>
            </a:r>
          </a:p>
          <a:p>
            <a:r>
              <a:rPr lang="en-GB" sz="2800" dirty="0"/>
              <a:t>Carbon Literacy Training</a:t>
            </a:r>
          </a:p>
          <a:p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Additional cost to council, not included in an audit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Provided by an accredited third party organisation, not LRALC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Can be added to an audit or accessed separately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Currently £120 per person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8 hours of remote training across 2 mornings, usually a week apart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Involves a personal assessment including individual and council targets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LRALC will arrange courses when enough participants make this viable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LRALC will take no income from this, training and assessment fees will go to the provider and Carbon Literacy Project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912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57CA1E6-6A05-18CA-D7F9-0718A93E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" y="149174"/>
            <a:ext cx="10393680" cy="1371600"/>
          </a:xfrm>
        </p:spPr>
        <p:txBody>
          <a:bodyPr/>
          <a:lstStyle/>
          <a:p>
            <a:r>
              <a:rPr lang="en-GB" dirty="0"/>
              <a:t>How can LRALC help your council?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4A377E7-92E5-FBD9-9ABC-531954400F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11013440" y="6298568"/>
            <a:ext cx="991021" cy="4290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928E1B-32E2-AEE8-BB2D-1EEE2AA9D9F8}"/>
              </a:ext>
            </a:extLst>
          </p:cNvPr>
          <p:cNvSpPr txBox="1"/>
          <p:nvPr/>
        </p:nvSpPr>
        <p:spPr>
          <a:xfrm>
            <a:off x="648426" y="1265631"/>
            <a:ext cx="1089514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Now opening up to other councils across the whole LRALC area</a:t>
            </a:r>
          </a:p>
          <a:p>
            <a:endParaRPr lang="en-GB" sz="2800" dirty="0"/>
          </a:p>
          <a:p>
            <a:r>
              <a:rPr lang="en-GB" sz="2800" b="1" dirty="0"/>
              <a:t>Carbon footprint audit</a:t>
            </a:r>
          </a:p>
          <a:p>
            <a:endParaRPr lang="en-GB" sz="2800" b="1" dirty="0"/>
          </a:p>
          <a:p>
            <a:r>
              <a:rPr lang="en-GB" sz="2800" dirty="0"/>
              <a:t>LRALC do not make any claims to be climate change experts</a:t>
            </a:r>
          </a:p>
          <a:p>
            <a:endParaRPr lang="en-GB" sz="2800" dirty="0"/>
          </a:p>
          <a:p>
            <a:r>
              <a:rPr lang="en-GB" sz="2800" dirty="0"/>
              <a:t>However, we are experts in parish councils and know about your business</a:t>
            </a:r>
            <a:endParaRPr lang="en-GB" sz="24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18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57CA1E6-6A05-18CA-D7F9-0718A93E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" y="149174"/>
            <a:ext cx="10393680" cy="1371600"/>
          </a:xfrm>
        </p:spPr>
        <p:txBody>
          <a:bodyPr/>
          <a:lstStyle/>
          <a:p>
            <a:r>
              <a:rPr lang="en-GB" dirty="0"/>
              <a:t>How can LRALC help your council?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4A377E7-92E5-FBD9-9ABC-531954400F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11013440" y="6298568"/>
            <a:ext cx="991021" cy="4290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928E1B-32E2-AEE8-BB2D-1EEE2AA9D9F8}"/>
              </a:ext>
            </a:extLst>
          </p:cNvPr>
          <p:cNvSpPr txBox="1"/>
          <p:nvPr/>
        </p:nvSpPr>
        <p:spPr>
          <a:xfrm>
            <a:off x="648426" y="1265631"/>
            <a:ext cx="1089514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Now opening up to other councils across the whole LRALC area</a:t>
            </a:r>
          </a:p>
          <a:p>
            <a:endParaRPr lang="en-GB" sz="2800" dirty="0"/>
          </a:p>
          <a:p>
            <a:r>
              <a:rPr lang="en-GB" sz="2800" b="1" dirty="0"/>
              <a:t>Carbon footprint audit</a:t>
            </a:r>
          </a:p>
          <a:p>
            <a:endParaRPr lang="en-GB" sz="2800" b="1" dirty="0"/>
          </a:p>
          <a:p>
            <a:r>
              <a:rPr lang="en-GB" sz="2800" dirty="0"/>
              <a:t>Interested?</a:t>
            </a:r>
          </a:p>
          <a:p>
            <a:endParaRPr lang="en-GB" sz="2800" dirty="0"/>
          </a:p>
          <a:p>
            <a:r>
              <a:rPr lang="en-GB" sz="2800" dirty="0"/>
              <a:t>Contact our office </a:t>
            </a:r>
            <a:endParaRPr lang="en-GB" sz="24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602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464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ALC to launch new website - 7 October 2024 - Dorset Association of Parish  &amp; Town Councils">
            <a:extLst>
              <a:ext uri="{FF2B5EF4-FFF2-40B4-BE49-F238E27FC236}">
                <a16:creationId xmlns:a16="http://schemas.microsoft.com/office/drawing/2014/main" id="{4CCC2C46-987C-43EE-9289-12DBB167A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599"/>
            <a:ext cx="7787148" cy="58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688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BDEAD0-C930-3FC8-C17D-D64AA0938A26}"/>
              </a:ext>
            </a:extLst>
          </p:cNvPr>
          <p:cNvSpPr txBox="1"/>
          <p:nvPr/>
        </p:nvSpPr>
        <p:spPr>
          <a:xfrm>
            <a:off x="1356852" y="1209368"/>
            <a:ext cx="6685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New website launched 7</a:t>
            </a:r>
            <a:r>
              <a:rPr lang="en-GB" baseline="30000" dirty="0"/>
              <a:t>th</a:t>
            </a:r>
            <a:r>
              <a:rPr lang="en-GB" dirty="0"/>
              <a:t> October</a:t>
            </a:r>
          </a:p>
          <a:p>
            <a:endParaRPr lang="en-GB" dirty="0"/>
          </a:p>
          <a:p>
            <a:r>
              <a:rPr lang="en-GB" dirty="0">
                <a:hlinkClick r:id="rId2"/>
              </a:rPr>
              <a:t>www.nalc.gov.uk</a:t>
            </a:r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AA16A-8A68-3D26-2B1D-71664214E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6278"/>
            <a:ext cx="12192000" cy="484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61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AE9473-B85C-B367-A188-2FFCE884E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12" y="0"/>
            <a:ext cx="11376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20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4AA138-A51D-426A-01FC-790448C6A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960"/>
            <a:ext cx="12192000" cy="633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74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95793002-5D0C-ABB4-6013-28D15E9BD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32" y="341321"/>
            <a:ext cx="11697142" cy="617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61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D8BB4B-384C-46E2-6354-12D8F984C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09" y="0"/>
            <a:ext cx="11456581" cy="6858000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AC61C71-8767-F7DA-C7F1-57C7F3C868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11013440" y="6298568"/>
            <a:ext cx="991021" cy="42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17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95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698" y="2046569"/>
            <a:ext cx="8095136" cy="208823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2B42C97-5AE7-77FE-EF09-7A2D13406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818" y="5961654"/>
            <a:ext cx="1329429" cy="62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45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2B42C97-5AE7-77FE-EF09-7A2D13406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172" y="5941334"/>
            <a:ext cx="1329429" cy="6207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C7CF78-20AC-01DA-03A7-968B931C7B98}"/>
              </a:ext>
            </a:extLst>
          </p:cNvPr>
          <p:cNvSpPr txBox="1"/>
          <p:nvPr/>
        </p:nvSpPr>
        <p:spPr>
          <a:xfrm>
            <a:off x="558800" y="1337956"/>
            <a:ext cx="113080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Changes 2024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bg1"/>
                </a:solidFill>
              </a:rPr>
              <a:t>New criteria and application form October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bg1"/>
                </a:solidFill>
              </a:rPr>
              <a:t>First briefing from NALC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D1512F-C4EF-3DC0-908B-554171DF5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38" y="3277386"/>
            <a:ext cx="7592485" cy="2353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920BA9-473C-A29F-B6B6-ECE14E528D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9532" y="776569"/>
            <a:ext cx="2542982" cy="655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51CCE6-CC6C-CB7F-F336-A9948E8B2688}"/>
              </a:ext>
            </a:extLst>
          </p:cNvPr>
          <p:cNvSpPr txBox="1"/>
          <p:nvPr/>
        </p:nvSpPr>
        <p:spPr>
          <a:xfrm>
            <a:off x="558799" y="5934670"/>
            <a:ext cx="10044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www.nalc.gov.uk/our-events/upcoming-events/eventdetail/402/-/local-council-award-scheme-introducing-the-new-criteria</a:t>
            </a:r>
          </a:p>
        </p:txBody>
      </p:sp>
    </p:spTree>
    <p:extLst>
      <p:ext uri="{BB962C8B-B14F-4D97-AF65-F5344CB8AC3E}">
        <p14:creationId xmlns:p14="http://schemas.microsoft.com/office/powerpoint/2010/main" val="2808164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2B42C97-5AE7-77FE-EF09-7A2D13406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172" y="5941334"/>
            <a:ext cx="1329429" cy="6207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C7CF78-20AC-01DA-03A7-968B931C7B98}"/>
              </a:ext>
            </a:extLst>
          </p:cNvPr>
          <p:cNvSpPr txBox="1"/>
          <p:nvPr/>
        </p:nvSpPr>
        <p:spPr>
          <a:xfrm>
            <a:off x="274320" y="1337956"/>
            <a:ext cx="119176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Why apply?</a:t>
            </a:r>
          </a:p>
          <a:p>
            <a:endParaRPr lang="en-GB" sz="40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800" dirty="0">
                <a:solidFill>
                  <a:schemeClr val="bg1"/>
                </a:solidFill>
              </a:rPr>
              <a:t>To recognise high standards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800" dirty="0">
                <a:solidFill>
                  <a:schemeClr val="bg1"/>
                </a:solidFill>
              </a:rPr>
              <a:t>To set a framework for improvement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800" dirty="0">
                <a:solidFill>
                  <a:schemeClr val="bg1"/>
                </a:solidFill>
              </a:rPr>
              <a:t>To show confidence in your policies and practices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800" dirty="0">
                <a:solidFill>
                  <a:schemeClr val="bg1"/>
                </a:solidFill>
              </a:rPr>
              <a:t>To celebrate your commitment and hard work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800" dirty="0">
                <a:solidFill>
                  <a:schemeClr val="bg1"/>
                </a:solidFill>
              </a:rPr>
              <a:t>To show your community that you are an award-winning council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6C5640-87D2-9232-974B-F012290CAD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9532" y="776569"/>
            <a:ext cx="2542982" cy="65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572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2B42C97-5AE7-77FE-EF09-7A2D13406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172" y="5941334"/>
            <a:ext cx="1329429" cy="6207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C7CF78-20AC-01DA-03A7-968B931C7B98}"/>
              </a:ext>
            </a:extLst>
          </p:cNvPr>
          <p:cNvSpPr txBox="1"/>
          <p:nvPr/>
        </p:nvSpPr>
        <p:spPr>
          <a:xfrm>
            <a:off x="152399" y="1337956"/>
            <a:ext cx="1203960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LRALC free support to resume early 2025 </a:t>
            </a:r>
          </a:p>
          <a:p>
            <a:endParaRPr lang="en-GB" sz="40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</a:rPr>
              <a:t>General LCAS briefings every few months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</a:rPr>
              <a:t>Direct support to councils considering an application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to identify the best evidence to meet the criteria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to maximise the chance of early success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to present the application to meet the needs of assessors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DD4039-CCDF-5AE4-4FA0-97A5B081BA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9532" y="776569"/>
            <a:ext cx="2542982" cy="65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198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2B42C97-5AE7-77FE-EF09-7A2D13406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172" y="5941334"/>
            <a:ext cx="1329429" cy="6207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C7CF78-20AC-01DA-03A7-968B931C7B98}"/>
              </a:ext>
            </a:extLst>
          </p:cNvPr>
          <p:cNvSpPr txBox="1"/>
          <p:nvPr/>
        </p:nvSpPr>
        <p:spPr>
          <a:xfrm>
            <a:off x="558800" y="1337956"/>
            <a:ext cx="1130808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Current LRALC award-holding councils</a:t>
            </a:r>
          </a:p>
          <a:p>
            <a:endParaRPr lang="en-GB" sz="3400" dirty="0">
              <a:solidFill>
                <a:schemeClr val="bg1"/>
              </a:solidFill>
            </a:endParaRPr>
          </a:p>
          <a:p>
            <a:r>
              <a:rPr lang="en-GB" sz="3400" dirty="0">
                <a:solidFill>
                  <a:schemeClr val="bg1"/>
                </a:solidFill>
              </a:rPr>
              <a:t>Birstall Parish Council (September 2024)</a:t>
            </a:r>
          </a:p>
          <a:p>
            <a:r>
              <a:rPr lang="en-GB" sz="3400" dirty="0">
                <a:solidFill>
                  <a:schemeClr val="bg1"/>
                </a:solidFill>
              </a:rPr>
              <a:t>Blaby Parish Council</a:t>
            </a:r>
          </a:p>
          <a:p>
            <a:r>
              <a:rPr lang="en-GB" sz="3400" dirty="0">
                <a:solidFill>
                  <a:schemeClr val="bg1"/>
                </a:solidFill>
              </a:rPr>
              <a:t>Leicester Forest East Parish Council</a:t>
            </a:r>
          </a:p>
          <a:p>
            <a:r>
              <a:rPr lang="en-GB" sz="3400" dirty="0">
                <a:solidFill>
                  <a:schemeClr val="bg1"/>
                </a:solidFill>
              </a:rPr>
              <a:t>Lutterworth Town Council (September 2024)</a:t>
            </a:r>
          </a:p>
          <a:p>
            <a:r>
              <a:rPr lang="en-GB" sz="3400" dirty="0">
                <a:solidFill>
                  <a:schemeClr val="bg1"/>
                </a:solidFill>
              </a:rPr>
              <a:t>Syston Town Council</a:t>
            </a:r>
          </a:p>
          <a:p>
            <a:r>
              <a:rPr lang="en-GB" sz="3400" dirty="0">
                <a:solidFill>
                  <a:schemeClr val="bg1"/>
                </a:solidFill>
              </a:rPr>
              <a:t>Waltham on the Wolds and Thorpe Arnold Parish Council</a:t>
            </a:r>
          </a:p>
          <a:p>
            <a:r>
              <a:rPr lang="en-GB" sz="4000" dirty="0">
                <a:solidFill>
                  <a:schemeClr val="bg1"/>
                </a:solidFill>
              </a:rPr>
              <a:t> </a:t>
            </a:r>
          </a:p>
          <a:p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3" name="Picture 2" descr="LCAS Foundation logo">
            <a:extLst>
              <a:ext uri="{FF2B5EF4-FFF2-40B4-BE49-F238E27FC236}">
                <a16:creationId xmlns:a16="http://schemas.microsoft.com/office/drawing/2014/main" id="{C8016256-EFDA-0BF2-3E0D-DD5EE5075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73" y="2775720"/>
            <a:ext cx="260016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35B6BE-9DDA-DA15-7522-D761E1B824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9532" y="776569"/>
            <a:ext cx="2542982" cy="65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490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2B42C97-5AE7-77FE-EF09-7A2D13406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172" y="5941334"/>
            <a:ext cx="1329429" cy="6207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C7CF78-20AC-01DA-03A7-968B931C7B98}"/>
              </a:ext>
            </a:extLst>
          </p:cNvPr>
          <p:cNvSpPr txBox="1"/>
          <p:nvPr/>
        </p:nvSpPr>
        <p:spPr>
          <a:xfrm>
            <a:off x="558800" y="1337956"/>
            <a:ext cx="113080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000" dirty="0">
              <a:solidFill>
                <a:schemeClr val="bg1"/>
              </a:solidFill>
            </a:endParaRPr>
          </a:p>
          <a:p>
            <a:r>
              <a:rPr lang="en-GB" sz="4000" dirty="0">
                <a:solidFill>
                  <a:schemeClr val="bg1"/>
                </a:solidFill>
              </a:rPr>
              <a:t>Current LRALC award-holding councils</a:t>
            </a:r>
          </a:p>
          <a:p>
            <a:endParaRPr lang="en-GB" sz="4000" dirty="0">
              <a:solidFill>
                <a:schemeClr val="bg1"/>
              </a:solidFill>
            </a:endParaRPr>
          </a:p>
          <a:p>
            <a:endParaRPr lang="en-GB" sz="3400" dirty="0">
              <a:solidFill>
                <a:schemeClr val="bg1"/>
              </a:solidFill>
            </a:endParaRPr>
          </a:p>
          <a:p>
            <a:r>
              <a:rPr lang="en-GB" sz="3400" dirty="0">
                <a:solidFill>
                  <a:schemeClr val="bg1"/>
                </a:solidFill>
              </a:rPr>
              <a:t>Ashby Town Council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</a:p>
          <a:p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2" name="Picture 6" descr="QualityGoldLogo CMYK">
            <a:extLst>
              <a:ext uri="{FF2B5EF4-FFF2-40B4-BE49-F238E27FC236}">
                <a16:creationId xmlns:a16="http://schemas.microsoft.com/office/drawing/2014/main" id="{84058DD5-A472-A556-585C-E7B2730B2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088" y="2889000"/>
            <a:ext cx="260016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2EEC62-5F85-48DE-0F5E-6217BEF763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9532" y="776569"/>
            <a:ext cx="2542982" cy="65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822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6410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BEAB1-2797-708C-37A1-9F3E426C866C}"/>
              </a:ext>
            </a:extLst>
          </p:cNvPr>
          <p:cNvSpPr txBox="1"/>
          <p:nvPr/>
        </p:nvSpPr>
        <p:spPr>
          <a:xfrm>
            <a:off x="1107440" y="1036320"/>
            <a:ext cx="9977120" cy="834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u="sng" dirty="0"/>
              <a:t>.gov.uk </a:t>
            </a:r>
            <a:r>
              <a:rPr lang="en-GB" sz="2600" b="1" dirty="0"/>
              <a:t>domain</a:t>
            </a:r>
          </a:p>
          <a:p>
            <a:endParaRPr lang="en-GB" sz="2600" b="1" dirty="0"/>
          </a:p>
          <a:p>
            <a:r>
              <a:rPr lang="en-GB" sz="2600" b="1" dirty="0"/>
              <a:t>Why?</a:t>
            </a:r>
          </a:p>
          <a:p>
            <a:endParaRPr lang="en-GB" sz="2600" b="1" dirty="0"/>
          </a:p>
          <a:p>
            <a:r>
              <a:rPr lang="en-GB" sz="2600" b="1" i="1" dirty="0"/>
              <a:t>Practitioners’ Guide:</a:t>
            </a:r>
          </a:p>
          <a:p>
            <a:endParaRPr lang="en-GB" sz="2600" b="1" i="1" dirty="0"/>
          </a:p>
          <a:p>
            <a: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  <a:t>1.26: "every authority should have an email account that belongs to the council and to which the council has access."</a:t>
            </a:r>
          </a:p>
          <a:p>
            <a:endParaRPr lang="en-GB" sz="24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  <a:t>5.213: "community, suppliers and partners will now reasonably expect a local council to have a </a:t>
            </a:r>
            <a:r>
              <a:rPr lang="en-GB" sz="2400" u="sng" dirty="0">
                <a:latin typeface="Aptos" panose="020B0004020202020204" pitchFamily="34" charset="0"/>
                <a:cs typeface="Times New Roman" panose="02020603050405020304" pitchFamily="18" charset="0"/>
              </a:rPr>
              <a:t>.gov.uk </a:t>
            </a:r>
            <a:r>
              <a:rPr lang="en-GB" sz="2400" dirty="0">
                <a:latin typeface="Aptos" panose="020B0004020202020204" pitchFamily="34" charset="0"/>
                <a:cs typeface="Times New Roman" panose="02020603050405020304" pitchFamily="18" charset="0"/>
              </a:rPr>
              <a:t>domain".</a:t>
            </a:r>
          </a:p>
          <a:p>
            <a:endParaRPr lang="en-GB" sz="24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sz="2600" b="1" dirty="0"/>
          </a:p>
          <a:p>
            <a:endParaRPr lang="en-GB" sz="2600" b="1" dirty="0"/>
          </a:p>
          <a:p>
            <a:endParaRPr lang="en-GB" sz="2600" b="1" dirty="0"/>
          </a:p>
          <a:p>
            <a:endParaRPr lang="en-GB" sz="2600" b="1" dirty="0"/>
          </a:p>
          <a:p>
            <a:endParaRPr lang="en-GB" sz="2600" b="1" dirty="0"/>
          </a:p>
          <a:p>
            <a:endParaRPr lang="en-GB" sz="2600" b="1" dirty="0"/>
          </a:p>
          <a:p>
            <a:endParaRPr lang="en-GB" sz="2600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pic>
        <p:nvPicPr>
          <p:cNvPr id="4" name="Picture 2" descr="Untitled">
            <a:extLst>
              <a:ext uri="{FF2B5EF4-FFF2-40B4-BE49-F238E27FC236}">
                <a16:creationId xmlns:a16="http://schemas.microsoft.com/office/drawing/2014/main" id="{D3135AD7-638F-7979-E502-C21F4BD36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781" y="514898"/>
            <a:ext cx="1976284" cy="281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456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BEAB1-2797-708C-37A1-9F3E426C866C}"/>
              </a:ext>
            </a:extLst>
          </p:cNvPr>
          <p:cNvSpPr txBox="1"/>
          <p:nvPr/>
        </p:nvSpPr>
        <p:spPr>
          <a:xfrm>
            <a:off x="1107440" y="1036320"/>
            <a:ext cx="9977120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u="sng" dirty="0"/>
              <a:t>.gov.uk </a:t>
            </a:r>
            <a:r>
              <a:rPr lang="en-GB" sz="2600" b="1" dirty="0"/>
              <a:t>domain</a:t>
            </a:r>
          </a:p>
          <a:p>
            <a:endParaRPr lang="en-GB" sz="2600" b="1" dirty="0"/>
          </a:p>
          <a:p>
            <a:r>
              <a:rPr lang="en-GB" sz="2600" b="1" dirty="0"/>
              <a:t>Why?</a:t>
            </a:r>
          </a:p>
          <a:p>
            <a:endParaRPr lang="en-GB" sz="2600" b="1" dirty="0"/>
          </a:p>
          <a:p>
            <a:r>
              <a:rPr lang="en-GB" sz="2800" dirty="0">
                <a:latin typeface="Aptos" panose="020B0004020202020204" pitchFamily="34" charset="0"/>
                <a:cs typeface="Times New Roman" panose="02020603050405020304" pitchFamily="18" charset="0"/>
              </a:rPr>
              <a:t>Using a </a:t>
            </a:r>
            <a:r>
              <a:rPr lang="en-GB" sz="2800" u="sng" dirty="0">
                <a:latin typeface="Aptos" panose="020B0004020202020204" pitchFamily="34" charset="0"/>
                <a:cs typeface="Times New Roman" panose="02020603050405020304" pitchFamily="18" charset="0"/>
              </a:rPr>
              <a:t>.gov.uk </a:t>
            </a:r>
            <a:r>
              <a:rPr lang="en-GB" sz="2800" dirty="0">
                <a:latin typeface="Aptos" panose="020B0004020202020204" pitchFamily="34" charset="0"/>
                <a:cs typeface="Times New Roman" panose="02020603050405020304" pitchFamily="18" charset="0"/>
              </a:rPr>
              <a:t>domain for council business, emails, and website is a sign of good practice, trust and professionalism</a:t>
            </a:r>
          </a:p>
          <a:p>
            <a:endParaRPr lang="en-GB" sz="2600" b="1" dirty="0"/>
          </a:p>
          <a:p>
            <a:endParaRPr lang="en-GB" sz="2600" b="1" dirty="0"/>
          </a:p>
          <a:p>
            <a:endParaRPr lang="en-GB" sz="2600" b="1" dirty="0"/>
          </a:p>
          <a:p>
            <a:endParaRPr lang="en-GB" sz="2600" b="1" dirty="0"/>
          </a:p>
          <a:p>
            <a:endParaRPr lang="en-GB" sz="2600" b="1" dirty="0"/>
          </a:p>
          <a:p>
            <a:endParaRPr lang="en-GB" sz="2600" b="1" dirty="0"/>
          </a:p>
          <a:p>
            <a:endParaRPr lang="en-GB" sz="2600" b="1" dirty="0"/>
          </a:p>
          <a:p>
            <a:endParaRPr lang="en-GB" sz="2600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7975E0-B5BB-AADA-5DAE-BDE5DE8C9A61}"/>
              </a:ext>
            </a:extLst>
          </p:cNvPr>
          <p:cNvSpPr txBox="1"/>
          <p:nvPr/>
        </p:nvSpPr>
        <p:spPr>
          <a:xfrm>
            <a:off x="5764161" y="1036320"/>
            <a:ext cx="6100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800" dirty="0">
                <a:latin typeface="Aptos" panose="020B0004020202020204" pitchFamily="34" charset="0"/>
                <a:cs typeface="Times New Roman" panose="02020603050405020304" pitchFamily="18" charset="0"/>
              </a:rPr>
              <a:t>Source: </a:t>
            </a:r>
            <a:r>
              <a:rPr lang="en-GB" sz="1800" dirty="0">
                <a:latin typeface="Aptos" panose="020B0004020202020204" pitchFamily="34" charset="0"/>
                <a:cs typeface="Times New Roman" panose="02020603050405020304" pitchFamily="18" charset="0"/>
                <a:hlinkClick r:id="rId2"/>
              </a:rPr>
              <a:t>NALC Blog</a:t>
            </a:r>
            <a:r>
              <a:rPr lang="en-GB" sz="1800" dirty="0">
                <a:latin typeface="Aptos" panose="020B0004020202020204" pitchFamily="34" charset="0"/>
                <a:cs typeface="Times New Roman" panose="02020603050405020304" pitchFamily="18" charset="0"/>
              </a:rPr>
              <a:t>, 8th May 2024</a:t>
            </a:r>
          </a:p>
        </p:txBody>
      </p:sp>
    </p:spTree>
    <p:extLst>
      <p:ext uri="{BB962C8B-B14F-4D97-AF65-F5344CB8AC3E}">
        <p14:creationId xmlns:p14="http://schemas.microsoft.com/office/powerpoint/2010/main" val="3876280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EB520D-19AA-33DE-0E3F-B02E1FFB6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866" y="1489796"/>
            <a:ext cx="5814595" cy="423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0E6949-3A09-F017-CC6A-3B3B562D1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2" y="1489796"/>
            <a:ext cx="6031598" cy="4230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9AE858-28AB-56C4-472C-FB23B9EAB727}"/>
              </a:ext>
            </a:extLst>
          </p:cNvPr>
          <p:cNvSpPr txBox="1"/>
          <p:nvPr/>
        </p:nvSpPr>
        <p:spPr>
          <a:xfrm>
            <a:off x="-1" y="775454"/>
            <a:ext cx="963038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linkClick r:id="rId4"/>
              </a:rPr>
              <a:t>https://impact-tool.org.uk</a:t>
            </a:r>
            <a:r>
              <a:rPr lang="en-GB" sz="1400" dirty="0"/>
              <a:t>                                                      </a:t>
            </a:r>
            <a:r>
              <a:rPr lang="en-GB" sz="1200" dirty="0"/>
              <a:t>Data relates to Grimston, Saxelbye and Shoby Parish, April 2024</a:t>
            </a:r>
          </a:p>
          <a:p>
            <a:pPr algn="r"/>
            <a:r>
              <a:rPr lang="en-GB" sz="1200" dirty="0"/>
              <a:t>Population </a:t>
            </a:r>
            <a:r>
              <a:rPr lang="en-GB" sz="1200" dirty="0" err="1"/>
              <a:t>approx</a:t>
            </a:r>
            <a:r>
              <a:rPr lang="en-GB" sz="1200" dirty="0"/>
              <a:t> 240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644941E1-5201-6814-1BC3-D5B24FF843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11013440" y="6298568"/>
            <a:ext cx="991021" cy="42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01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BEAB1-2797-708C-37A1-9F3E426C866C}"/>
              </a:ext>
            </a:extLst>
          </p:cNvPr>
          <p:cNvSpPr txBox="1"/>
          <p:nvPr/>
        </p:nvSpPr>
        <p:spPr>
          <a:xfrm>
            <a:off x="462115" y="1036320"/>
            <a:ext cx="11631562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GB" sz="12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sz="2600" b="1" dirty="0"/>
          </a:p>
          <a:p>
            <a:pPr algn="l"/>
            <a:r>
              <a:rPr lang="en-GB" sz="2800" dirty="0">
                <a:latin typeface="Aptos" panose="020B0004020202020204" pitchFamily="34" charset="0"/>
                <a:cs typeface="Times New Roman" panose="02020603050405020304" pitchFamily="18" charset="0"/>
              </a:rPr>
              <a:t>Local councils with a </a:t>
            </a:r>
            <a:r>
              <a:rPr lang="en-GB" sz="2800" u="sng" dirty="0">
                <a:latin typeface="Aptos" panose="020B0004020202020204" pitchFamily="34" charset="0"/>
                <a:cs typeface="Times New Roman" panose="02020603050405020304" pitchFamily="18" charset="0"/>
              </a:rPr>
              <a:t>.gov.uk </a:t>
            </a:r>
            <a:r>
              <a:rPr lang="en-GB" sz="2800" dirty="0">
                <a:latin typeface="Aptos" panose="020B0004020202020204" pitchFamily="34" charset="0"/>
                <a:cs typeface="Times New Roman" panose="02020603050405020304" pitchFamily="18" charset="0"/>
              </a:rPr>
              <a:t>domain can benefit from:</a:t>
            </a:r>
          </a:p>
          <a:p>
            <a:pPr algn="l"/>
            <a:endParaRPr lang="en-GB" sz="28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200" dirty="0">
                <a:latin typeface="Aptos" panose="020B0004020202020204" pitchFamily="34" charset="0"/>
                <a:cs typeface="Times New Roman" panose="02020603050405020304" pitchFamily="18" charset="0"/>
              </a:rPr>
              <a:t>Robust security measures and monitoring for cyber vulnerabilities by the Cabinet Office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22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200" dirty="0">
                <a:latin typeface="Aptos" panose="020B0004020202020204" pitchFamily="34" charset="0"/>
                <a:cs typeface="Times New Roman" panose="02020603050405020304" pitchFamily="18" charset="0"/>
              </a:rPr>
              <a:t>Emails that are immediately recognisable as legitimate and trustworthy by the recipient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22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200" dirty="0">
                <a:latin typeface="Aptos" panose="020B0004020202020204" pitchFamily="34" charset="0"/>
                <a:cs typeface="Times New Roman" panose="02020603050405020304" pitchFamily="18" charset="0"/>
              </a:rPr>
              <a:t>Separation of personal and professional communications. Recipients will always understand the capacity in which the email is sent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22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200" dirty="0">
                <a:latin typeface="Aptos" panose="020B0004020202020204" pitchFamily="34" charset="0"/>
                <a:cs typeface="Times New Roman" panose="02020603050405020304" pitchFamily="18" charset="0"/>
              </a:rPr>
              <a:t>Administrative control over email accounts for easy management of change (new joiners, leavers, sudden absences) and Freedom of Information and Subject Access Requests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22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200" dirty="0">
                <a:latin typeface="Aptos" panose="020B0004020202020204" pitchFamily="34" charset="0"/>
                <a:cs typeface="Times New Roman" panose="02020603050405020304" pitchFamily="18" charset="0"/>
              </a:rPr>
              <a:t>Peace of mind that the council's </a:t>
            </a:r>
            <a:r>
              <a:rPr lang="en-GB" sz="2200" u="sng" dirty="0">
                <a:latin typeface="Aptos" panose="020B0004020202020204" pitchFamily="34" charset="0"/>
                <a:cs typeface="Times New Roman" panose="02020603050405020304" pitchFamily="18" charset="0"/>
              </a:rPr>
              <a:t>.gov.uk </a:t>
            </a:r>
            <a:r>
              <a:rPr lang="en-GB" sz="2200" dirty="0">
                <a:latin typeface="Aptos" panose="020B0004020202020204" pitchFamily="34" charset="0"/>
                <a:cs typeface="Times New Roman" panose="02020603050405020304" pitchFamily="18" charset="0"/>
              </a:rPr>
              <a:t>domain will never be sold to another organisation should it not be renewed on time</a:t>
            </a:r>
          </a:p>
          <a:p>
            <a:endParaRPr lang="en-GB" sz="28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sz="28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sz="28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sz="28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sz="2600" b="1" dirty="0"/>
          </a:p>
          <a:p>
            <a:endParaRPr lang="en-GB" sz="2600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80B7AA-5A15-7E0A-BD95-173924205029}"/>
              </a:ext>
            </a:extLst>
          </p:cNvPr>
          <p:cNvSpPr txBox="1"/>
          <p:nvPr/>
        </p:nvSpPr>
        <p:spPr>
          <a:xfrm>
            <a:off x="5764161" y="1036320"/>
            <a:ext cx="6100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800" dirty="0">
                <a:latin typeface="Aptos" panose="020B0004020202020204" pitchFamily="34" charset="0"/>
                <a:cs typeface="Times New Roman" panose="02020603050405020304" pitchFamily="18" charset="0"/>
              </a:rPr>
              <a:t>Source: </a:t>
            </a:r>
            <a:r>
              <a:rPr lang="en-GB" sz="1800" dirty="0">
                <a:latin typeface="Aptos" panose="020B0004020202020204" pitchFamily="34" charset="0"/>
                <a:cs typeface="Times New Roman" panose="02020603050405020304" pitchFamily="18" charset="0"/>
                <a:hlinkClick r:id="rId2"/>
              </a:rPr>
              <a:t>NALC Blog</a:t>
            </a:r>
            <a:r>
              <a:rPr lang="en-GB" sz="1800" dirty="0">
                <a:latin typeface="Aptos" panose="020B0004020202020204" pitchFamily="34" charset="0"/>
                <a:cs typeface="Times New Roman" panose="02020603050405020304" pitchFamily="18" charset="0"/>
              </a:rPr>
              <a:t>, 8th May 2024</a:t>
            </a:r>
          </a:p>
        </p:txBody>
      </p:sp>
    </p:spTree>
    <p:extLst>
      <p:ext uri="{BB962C8B-B14F-4D97-AF65-F5344CB8AC3E}">
        <p14:creationId xmlns:p14="http://schemas.microsoft.com/office/powerpoint/2010/main" val="19791341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4A2B33-F8CA-824D-FE84-314E1761E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098" y="351995"/>
            <a:ext cx="4566616" cy="651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654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0E03F6-041D-145B-6923-C60E15754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419" y="218627"/>
            <a:ext cx="4496873" cy="660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94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BEAB1-2797-708C-37A1-9F3E426C866C}"/>
              </a:ext>
            </a:extLst>
          </p:cNvPr>
          <p:cNvSpPr txBox="1"/>
          <p:nvPr/>
        </p:nvSpPr>
        <p:spPr>
          <a:xfrm>
            <a:off x="1107440" y="1036320"/>
            <a:ext cx="9977120" cy="800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u="sng" dirty="0"/>
              <a:t>Parish Council Domains Helper Service</a:t>
            </a:r>
            <a:endParaRPr lang="en-GB" sz="2600" b="1" dirty="0"/>
          </a:p>
          <a:p>
            <a:endParaRPr lang="en-GB" sz="2600" b="1" dirty="0"/>
          </a:p>
          <a:p>
            <a:r>
              <a:rPr lang="en-GB" sz="2800" dirty="0">
                <a:latin typeface="Aptos" panose="020B0004020202020204" pitchFamily="34" charset="0"/>
                <a:cs typeface="Times New Roman" panose="02020603050405020304" pitchFamily="18" charset="0"/>
              </a:rPr>
              <a:t>Tailored support is available at every step of the process</a:t>
            </a:r>
          </a:p>
          <a:p>
            <a:endParaRPr lang="en-GB" sz="28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2800" dirty="0">
                <a:latin typeface="Aptos" panose="020B0004020202020204" pitchFamily="34" charset="0"/>
                <a:cs typeface="Times New Roman" panose="02020603050405020304" pitchFamily="18" charset="0"/>
              </a:rPr>
              <a:t>Virtual sessions are accompanied by guides containing checklists, templates, and detailed, practical information</a:t>
            </a:r>
          </a:p>
          <a:p>
            <a:endParaRPr lang="en-GB" sz="28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2800" dirty="0">
                <a:latin typeface="Aptos" panose="020B0004020202020204" pitchFamily="34" charset="0"/>
                <a:cs typeface="Times New Roman" panose="02020603050405020304" pitchFamily="18" charset="0"/>
              </a:rPr>
              <a:t>Access to up to £100 to support your transition</a:t>
            </a:r>
          </a:p>
          <a:p>
            <a:endParaRPr lang="en-GB" sz="28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2800" dirty="0">
                <a:latin typeface="Aptos" panose="020B0004020202020204" pitchFamily="34" charset="0"/>
                <a:cs typeface="Times New Roman" panose="02020603050405020304" pitchFamily="18" charset="0"/>
              </a:rPr>
              <a:t>The money for this support is limited and will cease in February 2025</a:t>
            </a:r>
          </a:p>
          <a:p>
            <a:endParaRPr lang="en-GB" sz="2600" b="1" dirty="0"/>
          </a:p>
          <a:p>
            <a:endParaRPr lang="en-GB" sz="2600" b="1" dirty="0"/>
          </a:p>
          <a:p>
            <a:endParaRPr lang="en-GB" sz="2600" b="1" dirty="0"/>
          </a:p>
          <a:p>
            <a:endParaRPr lang="en-GB" sz="2600" b="1" dirty="0"/>
          </a:p>
          <a:p>
            <a:endParaRPr lang="en-GB" sz="2600" b="1" dirty="0"/>
          </a:p>
          <a:p>
            <a:endParaRPr lang="en-GB" sz="2600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7793261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BEAB1-2797-708C-37A1-9F3E426C866C}"/>
              </a:ext>
            </a:extLst>
          </p:cNvPr>
          <p:cNvSpPr txBox="1"/>
          <p:nvPr/>
        </p:nvSpPr>
        <p:spPr>
          <a:xfrm>
            <a:off x="822305" y="603701"/>
            <a:ext cx="997712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u="sng" dirty="0"/>
              <a:t>Parish Council Domains Helper Service</a:t>
            </a:r>
            <a:endParaRPr lang="en-GB" sz="2600" b="1" dirty="0"/>
          </a:p>
          <a:p>
            <a:endParaRPr lang="en-GB" sz="2600" b="1" dirty="0"/>
          </a:p>
          <a:p>
            <a:endParaRPr lang="en-GB" sz="2600" b="1" dirty="0"/>
          </a:p>
          <a:p>
            <a:endParaRPr lang="en-GB" sz="2600" b="1" dirty="0"/>
          </a:p>
          <a:p>
            <a:endParaRPr lang="en-GB" sz="2600" b="1" dirty="0"/>
          </a:p>
          <a:p>
            <a:endParaRPr lang="en-GB" sz="2600" b="1" dirty="0"/>
          </a:p>
          <a:p>
            <a:endParaRPr lang="en-GB" sz="2600" b="1" dirty="0"/>
          </a:p>
          <a:p>
            <a:endParaRPr lang="en-GB" sz="2600" b="1" dirty="0"/>
          </a:p>
          <a:p>
            <a:endParaRPr lang="en-GB" sz="2600" b="1" dirty="0"/>
          </a:p>
          <a:p>
            <a:endParaRPr lang="en-GB" sz="2600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r>
              <a:rPr lang="en-GB" dirty="0"/>
              <a:t>*Source: Parish Council Domains Helper Service, 1</a:t>
            </a:r>
            <a:r>
              <a:rPr lang="en-GB" baseline="30000" dirty="0"/>
              <a:t>st</a:t>
            </a:r>
            <a:r>
              <a:rPr lang="en-GB" dirty="0"/>
              <a:t> October 2024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4663DB6-5B57-7ED9-9888-96E18D2E9C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704241"/>
              </p:ext>
            </p:extLst>
          </p:nvPr>
        </p:nvGraphicFramePr>
        <p:xfrm>
          <a:off x="700712" y="2018564"/>
          <a:ext cx="8605520" cy="2076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16800">
                  <a:extLst>
                    <a:ext uri="{9D8B030D-6E8A-4147-A177-3AD203B41FA5}">
                      <a16:colId xmlns:a16="http://schemas.microsoft.com/office/drawing/2014/main" val="527317757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850890437"/>
                    </a:ext>
                  </a:extLst>
                </a:gridCol>
              </a:tblGrid>
              <a:tr h="511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 dirty="0">
                          <a:effectLst/>
                        </a:rPr>
                        <a:t>Councils in Leicestershire and Rutland</a:t>
                      </a:r>
                      <a:endParaRPr lang="en-GB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 dirty="0">
                          <a:effectLst/>
                        </a:rPr>
                        <a:t>197</a:t>
                      </a:r>
                      <a:endParaRPr lang="en-GB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7088589"/>
                  </a:ext>
                </a:extLst>
              </a:tr>
              <a:tr h="1053908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Councils engaging with Parish Council Domains Helper Service since March 2024*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845377"/>
                  </a:ext>
                </a:extLst>
              </a:tr>
              <a:tr h="511478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Councils with </a:t>
                      </a:r>
                      <a:r>
                        <a:rPr lang="en-GB" sz="2400" b="1" u="sng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.gov.uk </a:t>
                      </a:r>
                      <a:r>
                        <a:rPr lang="en-GB" sz="2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addresses (October 2024)*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907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06256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153FFD6-DF8D-1144-CC55-6C2C58E6EB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412659"/>
              </p:ext>
            </p:extLst>
          </p:nvPr>
        </p:nvGraphicFramePr>
        <p:xfrm>
          <a:off x="721660" y="1842260"/>
          <a:ext cx="8642617" cy="3173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57690">
                  <a:extLst>
                    <a:ext uri="{9D8B030D-6E8A-4147-A177-3AD203B41FA5}">
                      <a16:colId xmlns:a16="http://schemas.microsoft.com/office/drawing/2014/main" val="2816077191"/>
                    </a:ext>
                  </a:extLst>
                </a:gridCol>
                <a:gridCol w="1061156">
                  <a:extLst>
                    <a:ext uri="{9D8B030D-6E8A-4147-A177-3AD203B41FA5}">
                      <a16:colId xmlns:a16="http://schemas.microsoft.com/office/drawing/2014/main" val="2533345469"/>
                    </a:ext>
                  </a:extLst>
                </a:gridCol>
                <a:gridCol w="1023771">
                  <a:extLst>
                    <a:ext uri="{9D8B030D-6E8A-4147-A177-3AD203B41FA5}">
                      <a16:colId xmlns:a16="http://schemas.microsoft.com/office/drawing/2014/main" val="13971845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kern="100" dirty="0">
                          <a:solidFill>
                            <a:schemeClr val="bg1"/>
                          </a:solidFill>
                          <a:effectLst/>
                        </a:rPr>
                        <a:t>Blaby District Council</a:t>
                      </a:r>
                      <a:endParaRPr lang="en-GB" sz="2400" b="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kern="100" dirty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en-GB" sz="2400" b="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kern="100" dirty="0">
                          <a:solidFill>
                            <a:schemeClr val="bg1"/>
                          </a:solidFill>
                          <a:effectLst/>
                        </a:rPr>
                        <a:t>37.5%</a:t>
                      </a:r>
                      <a:endParaRPr lang="en-GB" sz="2400" b="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6006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kern="100" dirty="0">
                          <a:solidFill>
                            <a:schemeClr val="bg1"/>
                          </a:solidFill>
                          <a:effectLst/>
                        </a:rPr>
                        <a:t>Charnwood Borough Council</a:t>
                      </a:r>
                      <a:endParaRPr lang="en-GB" sz="2400" b="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kern="100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en-GB" sz="2400" b="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kern="100" dirty="0">
                          <a:solidFill>
                            <a:schemeClr val="bg1"/>
                          </a:solidFill>
                          <a:effectLst/>
                        </a:rPr>
                        <a:t>29.6%</a:t>
                      </a:r>
                      <a:endParaRPr lang="en-GB" sz="2400" b="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626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kern="100" dirty="0">
                          <a:solidFill>
                            <a:schemeClr val="bg1"/>
                          </a:solidFill>
                          <a:effectLst/>
                        </a:rPr>
                        <a:t>Harborough District Council</a:t>
                      </a:r>
                      <a:endParaRPr lang="en-GB" sz="2400" b="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kern="100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en-GB" sz="2400" b="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kern="100" dirty="0">
                          <a:solidFill>
                            <a:schemeClr val="bg1"/>
                          </a:solidFill>
                          <a:effectLst/>
                        </a:rPr>
                        <a:t>27.3%</a:t>
                      </a:r>
                      <a:endParaRPr lang="en-GB" sz="2400" b="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2136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kern="100" dirty="0">
                          <a:solidFill>
                            <a:schemeClr val="bg1"/>
                          </a:solidFill>
                          <a:effectLst/>
                        </a:rPr>
                        <a:t>Hinckley and Bosworth Borough Council</a:t>
                      </a:r>
                      <a:endParaRPr lang="en-GB" sz="2400" b="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kern="100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GB" sz="2400" b="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kern="100" dirty="0">
                          <a:solidFill>
                            <a:schemeClr val="bg1"/>
                          </a:solidFill>
                          <a:effectLst/>
                        </a:rPr>
                        <a:t>29.2%</a:t>
                      </a:r>
                      <a:endParaRPr lang="en-GB" sz="2400" b="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725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kern="100" dirty="0">
                          <a:solidFill>
                            <a:schemeClr val="bg1"/>
                          </a:solidFill>
                          <a:effectLst/>
                        </a:rPr>
                        <a:t>Melton Borough Council</a:t>
                      </a:r>
                      <a:endParaRPr lang="en-GB" sz="2400" b="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kern="10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GB" sz="2400" b="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kern="100" dirty="0">
                          <a:solidFill>
                            <a:schemeClr val="bg1"/>
                          </a:solidFill>
                          <a:effectLst/>
                        </a:rPr>
                        <a:t>15.6%</a:t>
                      </a:r>
                      <a:endParaRPr lang="en-GB" sz="2400" b="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14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kern="100" dirty="0">
                          <a:solidFill>
                            <a:schemeClr val="bg1"/>
                          </a:solidFill>
                          <a:effectLst/>
                        </a:rPr>
                        <a:t>North West Leicestershire District Council</a:t>
                      </a:r>
                      <a:endParaRPr lang="en-GB" sz="2400" b="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kern="100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GB" sz="2400" b="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kern="100" dirty="0">
                          <a:solidFill>
                            <a:schemeClr val="bg1"/>
                          </a:solidFill>
                          <a:effectLst/>
                        </a:rPr>
                        <a:t>28%</a:t>
                      </a:r>
                      <a:endParaRPr lang="en-GB" sz="2400" b="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5187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kern="100" dirty="0">
                          <a:solidFill>
                            <a:schemeClr val="bg1"/>
                          </a:solidFill>
                          <a:effectLst/>
                        </a:rPr>
                        <a:t>Rutland County Council</a:t>
                      </a:r>
                      <a:endParaRPr lang="en-GB" sz="2400" b="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kern="1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GB" sz="2400" b="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kern="100" dirty="0">
                          <a:solidFill>
                            <a:schemeClr val="bg1"/>
                          </a:solidFill>
                          <a:effectLst/>
                        </a:rPr>
                        <a:t>10%</a:t>
                      </a:r>
                      <a:endParaRPr lang="en-GB" sz="2400" b="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424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kern="100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n-GB" sz="2400" b="1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kern="100" dirty="0">
                          <a:solidFill>
                            <a:schemeClr val="bg1"/>
                          </a:solidFill>
                          <a:effectLst/>
                        </a:rPr>
                        <a:t>48</a:t>
                      </a:r>
                      <a:endParaRPr lang="en-GB" sz="2400" b="1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kern="100" dirty="0">
                          <a:solidFill>
                            <a:schemeClr val="bg1"/>
                          </a:solidFill>
                          <a:effectLst/>
                        </a:rPr>
                        <a:t>24.4%</a:t>
                      </a:r>
                      <a:endParaRPr lang="en-GB" sz="2400" b="1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31960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EA884647-39B0-587E-314A-50577E121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660" y="413960"/>
            <a:ext cx="905658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Current situation with councils with </a:t>
            </a:r>
            <a:r>
              <a:rPr kumimoji="0" lang="en-GB" altLang="en-US" sz="24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.gov.uk </a:t>
            </a:r>
            <a:r>
              <a:rPr kumimoji="0" lang="en-GB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addresses*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 includes councils who have had these prior to PCDHS support)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1F2484-BC6B-0E87-94B6-94AAF199284E}"/>
              </a:ext>
            </a:extLst>
          </p:cNvPr>
          <p:cNvSpPr txBox="1"/>
          <p:nvPr/>
        </p:nvSpPr>
        <p:spPr>
          <a:xfrm>
            <a:off x="553063" y="5910487"/>
            <a:ext cx="9056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*Source: Parish Council Domains Helper Service, 1</a:t>
            </a:r>
            <a:r>
              <a:rPr lang="en-GB" baseline="30000" dirty="0"/>
              <a:t>st</a:t>
            </a:r>
            <a:r>
              <a:rPr lang="en-GB" dirty="0"/>
              <a:t> October 2024</a:t>
            </a:r>
          </a:p>
        </p:txBody>
      </p:sp>
    </p:spTree>
    <p:extLst>
      <p:ext uri="{BB962C8B-B14F-4D97-AF65-F5344CB8AC3E}">
        <p14:creationId xmlns:p14="http://schemas.microsoft.com/office/powerpoint/2010/main" val="24154239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BEAB1-2797-708C-37A1-9F3E426C866C}"/>
              </a:ext>
            </a:extLst>
          </p:cNvPr>
          <p:cNvSpPr txBox="1"/>
          <p:nvPr/>
        </p:nvSpPr>
        <p:spPr>
          <a:xfrm>
            <a:off x="1107440" y="1036320"/>
            <a:ext cx="997712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u="sng" dirty="0"/>
              <a:t>Parish Council Domains Helper Service</a:t>
            </a:r>
            <a:endParaRPr lang="en-GB" sz="2600" b="1" dirty="0"/>
          </a:p>
          <a:p>
            <a:endParaRPr lang="en-GB" sz="2600" b="1" dirty="0"/>
          </a:p>
          <a:p>
            <a:r>
              <a:rPr lang="en-GB" sz="2800" dirty="0">
                <a:latin typeface="Aptos" panose="020B0004020202020204" pitchFamily="34" charset="0"/>
                <a:cs typeface="Times New Roman" panose="02020603050405020304" pitchFamily="18" charset="0"/>
              </a:rPr>
              <a:t>How to find out more?</a:t>
            </a:r>
          </a:p>
          <a:p>
            <a:endParaRPr lang="en-GB" sz="28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2800" dirty="0">
                <a:latin typeface="Aptos" panose="020B0004020202020204" pitchFamily="34" charset="0"/>
                <a:cs typeface="Times New Roman" panose="02020603050405020304" pitchFamily="18" charset="0"/>
              </a:rPr>
              <a:t>Complete the </a:t>
            </a:r>
            <a:r>
              <a:rPr lang="en-GB" sz="2800" dirty="0">
                <a:latin typeface="Aptos" panose="020B0004020202020204" pitchFamily="34" charset="0"/>
                <a:cs typeface="Times New Roman" panose="02020603050405020304" pitchFamily="18" charset="0"/>
                <a:hlinkClick r:id="rId2"/>
              </a:rPr>
              <a:t>short form </a:t>
            </a:r>
            <a:r>
              <a:rPr lang="en-GB" sz="2800" dirty="0">
                <a:latin typeface="Aptos" panose="020B0004020202020204" pitchFamily="34" charset="0"/>
                <a:cs typeface="Times New Roman" panose="02020603050405020304" pitchFamily="18" charset="0"/>
              </a:rPr>
              <a:t>to express an interest or contact </a:t>
            </a:r>
            <a:r>
              <a:rPr lang="en-GB" sz="2800" i="0" u="none" strike="noStrike" dirty="0">
                <a:solidFill>
                  <a:srgbClr val="267BA6"/>
                </a:solidFill>
                <a:effectLst/>
                <a:latin typeface="Aptos" panose="020B0004020202020204" pitchFamily="34" charset="0"/>
                <a:hlinkClick r:id="rId3"/>
              </a:rPr>
              <a:t>parish-helper@domains.gov.uk</a:t>
            </a:r>
            <a:endParaRPr lang="en-GB" sz="2800" i="0" u="none" strike="noStrike" dirty="0">
              <a:solidFill>
                <a:srgbClr val="267BA6"/>
              </a:solidFill>
              <a:effectLst/>
              <a:latin typeface="Aptos" panose="020B0004020202020204" pitchFamily="34" charset="0"/>
            </a:endParaRPr>
          </a:p>
          <a:p>
            <a:endParaRPr lang="en-GB" sz="2800" dirty="0">
              <a:solidFill>
                <a:srgbClr val="267BA6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sz="2800" dirty="0">
              <a:solidFill>
                <a:srgbClr val="267BA6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sz="2800" dirty="0">
              <a:solidFill>
                <a:srgbClr val="267BA6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Aptos" panose="020B0004020202020204" pitchFamily="34" charset="0"/>
                <a:cs typeface="Times New Roman" panose="02020603050405020304" pitchFamily="18" charset="0"/>
              </a:rPr>
              <a:t>Link available from NALC Blog, 8th May </a:t>
            </a:r>
          </a:p>
          <a:p>
            <a:endParaRPr lang="en-GB" sz="2600" b="1" dirty="0"/>
          </a:p>
          <a:p>
            <a:endParaRPr lang="en-GB" sz="28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sz="2600" b="1" dirty="0"/>
          </a:p>
          <a:p>
            <a:endParaRPr lang="en-GB" sz="2600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099306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BEAB1-2797-708C-37A1-9F3E426C866C}"/>
              </a:ext>
            </a:extLst>
          </p:cNvPr>
          <p:cNvSpPr txBox="1"/>
          <p:nvPr/>
        </p:nvSpPr>
        <p:spPr>
          <a:xfrm>
            <a:off x="1107440" y="1036320"/>
            <a:ext cx="997712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u="sng" dirty="0"/>
              <a:t>Parish Council Domains Helper Service</a:t>
            </a:r>
            <a:endParaRPr lang="en-GB" sz="2600" b="1" dirty="0"/>
          </a:p>
          <a:p>
            <a:endParaRPr lang="en-GB" sz="2600" b="1" dirty="0"/>
          </a:p>
          <a:p>
            <a:r>
              <a:rPr lang="en-GB" sz="2800" dirty="0">
                <a:latin typeface="Aptos" panose="020B0004020202020204" pitchFamily="34" charset="0"/>
                <a:cs typeface="Times New Roman" panose="02020603050405020304" pitchFamily="18" charset="0"/>
              </a:rPr>
              <a:t>Tailored briefings for LRALC member councils</a:t>
            </a:r>
          </a:p>
          <a:p>
            <a:endParaRPr lang="en-GB" sz="28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sz="2600" b="1" dirty="0"/>
          </a:p>
          <a:p>
            <a:endParaRPr lang="en-GB" sz="2600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r>
              <a:rPr lang="en-GB" sz="2800" dirty="0">
                <a:latin typeface="Aptos" panose="020B0004020202020204" pitchFamily="34" charset="0"/>
                <a:cs typeface="Times New Roman" panose="02020603050405020304" pitchFamily="18" charset="0"/>
              </a:rPr>
              <a:t>Book via LRALC website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87CE0B9-0E07-4389-EF44-706B4532B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090180"/>
              </p:ext>
            </p:extLst>
          </p:nvPr>
        </p:nvGraphicFramePr>
        <p:xfrm>
          <a:off x="618936" y="2904760"/>
          <a:ext cx="9291979" cy="1048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29352">
                  <a:extLst>
                    <a:ext uri="{9D8B030D-6E8A-4147-A177-3AD203B41FA5}">
                      <a16:colId xmlns:a16="http://schemas.microsoft.com/office/drawing/2014/main" val="1259109154"/>
                    </a:ext>
                  </a:extLst>
                </a:gridCol>
                <a:gridCol w="2705169">
                  <a:extLst>
                    <a:ext uri="{9D8B030D-6E8A-4147-A177-3AD203B41FA5}">
                      <a16:colId xmlns:a16="http://schemas.microsoft.com/office/drawing/2014/main" val="3822935617"/>
                    </a:ext>
                  </a:extLst>
                </a:gridCol>
                <a:gridCol w="2057458">
                  <a:extLst>
                    <a:ext uri="{9D8B030D-6E8A-4147-A177-3AD203B41FA5}">
                      <a16:colId xmlns:a16="http://schemas.microsoft.com/office/drawing/2014/main" val="1730215636"/>
                    </a:ext>
                  </a:extLst>
                </a:gridCol>
              </a:tblGrid>
              <a:tr h="5242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 dirty="0">
                          <a:effectLst/>
                        </a:rPr>
                        <a:t>Tuesday 29</a:t>
                      </a:r>
                      <a:r>
                        <a:rPr lang="en-GB" sz="2400" kern="100" baseline="30000" dirty="0">
                          <a:effectLst/>
                        </a:rPr>
                        <a:t>th</a:t>
                      </a:r>
                      <a:r>
                        <a:rPr lang="en-GB" sz="2400" kern="100" dirty="0">
                          <a:effectLst/>
                        </a:rPr>
                        <a:t> October</a:t>
                      </a:r>
                      <a:endParaRPr lang="en-GB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 dirty="0">
                          <a:effectLst/>
                        </a:rPr>
                        <a:t>5-6pm</a:t>
                      </a:r>
                      <a:endParaRPr lang="en-GB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</a:rPr>
                        <a:t>Councillors</a:t>
                      </a:r>
                      <a:endParaRPr lang="en-GB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870725"/>
                  </a:ext>
                </a:extLst>
              </a:tr>
              <a:tr h="52424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Wednesday 30th October</a:t>
                      </a: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1:30-2:30pm</a:t>
                      </a: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Clerks</a:t>
                      </a: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298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6671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876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78279F-1F0B-CC5B-D5E4-4246C30CA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21"/>
            <a:ext cx="12192000" cy="6808958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6799A8F-A409-A94B-6437-61D0BC976F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11013440" y="6298568"/>
            <a:ext cx="991021" cy="42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34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E120F1-933D-94A3-1E5A-0D7CA86DE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515"/>
            <a:ext cx="12192000" cy="6740969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4D901B3-320D-962E-E14A-DBC7B877FE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11013440" y="6298568"/>
            <a:ext cx="991021" cy="42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68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57CA1E6-6A05-18CA-D7F9-0718A93E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" y="149174"/>
            <a:ext cx="10393680" cy="1371600"/>
          </a:xfrm>
        </p:spPr>
        <p:txBody>
          <a:bodyPr/>
          <a:lstStyle/>
          <a:p>
            <a:r>
              <a:rPr lang="en-GB" dirty="0"/>
              <a:t>What can your Parish Council do?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45638-0118-8DBE-E990-6732FC05E178}"/>
              </a:ext>
            </a:extLst>
          </p:cNvPr>
          <p:cNvSpPr txBox="1"/>
          <p:nvPr/>
        </p:nvSpPr>
        <p:spPr>
          <a:xfrm>
            <a:off x="283030" y="1425402"/>
            <a:ext cx="1134291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+mj-lt"/>
              </a:rPr>
              <a:t>Statutory responsibility and power: </a:t>
            </a:r>
          </a:p>
          <a:p>
            <a:r>
              <a:rPr lang="en-GB" sz="2400" b="1" i="0" dirty="0">
                <a:solidFill>
                  <a:srgbClr val="1F1F1F"/>
                </a:solidFill>
                <a:effectLst/>
                <a:latin typeface="+mj-lt"/>
              </a:rPr>
              <a:t>Sustainable Energy and Climate Change Act 2006</a:t>
            </a:r>
          </a:p>
          <a:p>
            <a:endParaRPr lang="en-GB" sz="2400" b="1" dirty="0">
              <a:latin typeface="+mj-lt"/>
            </a:endParaRPr>
          </a:p>
          <a:p>
            <a:r>
              <a:rPr lang="en-GB" sz="2400" dirty="0">
                <a:latin typeface="+mj-lt"/>
              </a:rPr>
              <a:t>Lead by example:</a:t>
            </a:r>
          </a:p>
          <a:p>
            <a:endParaRPr lang="en-GB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Audit your assets and resources – to come to in a moment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Declare a climate and biodiversity emergency – see next slide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Educate others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Enable practical 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Engage with local and neighbourhood planning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Share examples of good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Write a Sustainability Plan</a:t>
            </a:r>
          </a:p>
          <a:p>
            <a:endParaRPr lang="en-GB" sz="2400" i="0" u="none" strike="noStrike" baseline="0" dirty="0">
              <a:latin typeface="+mj-lt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4A377E7-92E5-FBD9-9ABC-531954400F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10917949" y="6319049"/>
            <a:ext cx="991021" cy="42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7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57CA1E6-6A05-18CA-D7F9-0718A93E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" y="149174"/>
            <a:ext cx="10393680" cy="1371600"/>
          </a:xfrm>
        </p:spPr>
        <p:txBody>
          <a:bodyPr/>
          <a:lstStyle/>
          <a:p>
            <a:r>
              <a:rPr lang="en-GB" dirty="0"/>
              <a:t>What can your Parish Council do?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4A377E7-92E5-FBD9-9ABC-531954400F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10917949" y="6319049"/>
            <a:ext cx="991021" cy="4290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889AF9-A09C-5180-DFD9-E0BE94CBD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784" y="1159949"/>
            <a:ext cx="7342125" cy="51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2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57CA1E6-6A05-18CA-D7F9-0718A93E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534"/>
            <a:ext cx="10393680" cy="1371600"/>
          </a:xfrm>
        </p:spPr>
        <p:txBody>
          <a:bodyPr/>
          <a:lstStyle/>
          <a:p>
            <a:r>
              <a:rPr lang="en-GB" dirty="0"/>
              <a:t>What does your Parish Council need to audit?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4A377E7-92E5-FBD9-9ABC-531954400F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11013440" y="6298568"/>
            <a:ext cx="991021" cy="429087"/>
          </a:xfrm>
          <a:prstGeom prst="rect">
            <a:avLst/>
          </a:prstGeom>
        </p:spPr>
      </p:pic>
      <p:pic>
        <p:nvPicPr>
          <p:cNvPr id="4" name="Picture 2" descr="The Village Hall, Newtown Linford © Jonathan Thacker :: Geograph Britain  and Ireland">
            <a:extLst>
              <a:ext uri="{FF2B5EF4-FFF2-40B4-BE49-F238E27FC236}">
                <a16:creationId xmlns:a16="http://schemas.microsoft.com/office/drawing/2014/main" id="{717EBEF8-8DE1-0DB9-BEFF-9149B6C6C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 bwMode="auto">
          <a:xfrm>
            <a:off x="549516" y="1060914"/>
            <a:ext cx="182368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A2AF0-5B20-D753-9CC0-CCA214B25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" r="2782"/>
          <a:stretch>
            <a:fillRect/>
          </a:stretch>
        </p:blipFill>
        <p:spPr bwMode="auto">
          <a:xfrm>
            <a:off x="3165894" y="1060914"/>
            <a:ext cx="182368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CD713B9-4487-C966-0177-BDBAC51A6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r="14539"/>
          <a:stretch>
            <a:fillRect/>
          </a:stretch>
        </p:blipFill>
        <p:spPr bwMode="auto">
          <a:xfrm>
            <a:off x="5643880" y="1060914"/>
            <a:ext cx="182368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P 11 G - Dayburner | 3 pm on 22 November 2009. Not yet dark… | Flickr">
            <a:extLst>
              <a:ext uri="{FF2B5EF4-FFF2-40B4-BE49-F238E27FC236}">
                <a16:creationId xmlns:a16="http://schemas.microsoft.com/office/drawing/2014/main" id="{6D7C7620-34C0-F57A-14CE-2536C7100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688" y="4842546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722D816-37BE-A768-E85A-DE8E444A8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130" y="4827569"/>
            <a:ext cx="211033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ootball Pitch Images | Free Photos, PNG Stickers, Wallpapers &amp; Backgrounds  - rawpixel">
            <a:extLst>
              <a:ext uri="{FF2B5EF4-FFF2-40B4-BE49-F238E27FC236}">
                <a16:creationId xmlns:a16="http://schemas.microsoft.com/office/drawing/2014/main" id="{F24A6338-9186-515F-AD22-B6FC972AB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946" y="4842546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Whetstone War Memorial © JThomas :: Geograph Britain and Ireland">
            <a:extLst>
              <a:ext uri="{FF2B5EF4-FFF2-40B4-BE49-F238E27FC236}">
                <a16:creationId xmlns:a16="http://schemas.microsoft.com/office/drawing/2014/main" id="{F9FE059E-C5B5-95B3-9F13-6E1484B41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345" y="2916507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A686DD-4049-2F7F-9830-D3384CFE66E8}"/>
              </a:ext>
            </a:extLst>
          </p:cNvPr>
          <p:cNvSpPr txBox="1"/>
          <p:nvPr/>
        </p:nvSpPr>
        <p:spPr>
          <a:xfrm>
            <a:off x="7881257" y="3012741"/>
            <a:ext cx="3132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Think about every area of your business.</a:t>
            </a:r>
          </a:p>
          <a:p>
            <a:r>
              <a:rPr lang="en-GB" dirty="0"/>
              <a:t>How do you use, fuel, maintain, repair, replace… ?</a:t>
            </a:r>
          </a:p>
        </p:txBody>
      </p:sp>
      <p:pic>
        <p:nvPicPr>
          <p:cNvPr id="2060" name="Picture 12" descr="Allotments, Ashby-de-la-Zouch © Oliver Mills :: Geograph Britain and Ireland">
            <a:extLst>
              <a:ext uri="{FF2B5EF4-FFF2-40B4-BE49-F238E27FC236}">
                <a16:creationId xmlns:a16="http://schemas.microsoft.com/office/drawing/2014/main" id="{0A62ED61-15A6-BA83-F07C-5718A78D2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737" y="2951730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Wymeswold Cemetery © JThomas cc-by-sa/2.0 :: Geograph Britain and Ireland">
            <a:extLst>
              <a:ext uri="{FF2B5EF4-FFF2-40B4-BE49-F238E27FC236}">
                <a16:creationId xmlns:a16="http://schemas.microsoft.com/office/drawing/2014/main" id="{E9B83E19-5093-FA07-52CA-BEB5E117F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" y="2951730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hristmas lights on Blaby Road in South... © Mat Fascione :: Geograph  Britain and Ireland">
            <a:extLst>
              <a:ext uri="{FF2B5EF4-FFF2-40B4-BE49-F238E27FC236}">
                <a16:creationId xmlns:a16="http://schemas.microsoft.com/office/drawing/2014/main" id="{85880541-00F1-CDC2-071C-3318F056A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110" y="1045809"/>
            <a:ext cx="202549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Woodhouse Eaves Play Area © Ian Calderwood cc-by-sa/2.0 :: Geograph Britain  and Ireland">
            <a:extLst>
              <a:ext uri="{FF2B5EF4-FFF2-40B4-BE49-F238E27FC236}">
                <a16:creationId xmlns:a16="http://schemas.microsoft.com/office/drawing/2014/main" id="{DCE6A2A6-B784-95A5-9D15-7F9D3FDA8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" y="4842546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84172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2038</TotalTime>
  <Words>1415</Words>
  <Application>Microsoft Office PowerPoint</Application>
  <PresentationFormat>Widescreen</PresentationFormat>
  <Paragraphs>317</Paragraphs>
  <Slides>48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Aptos</vt:lpstr>
      <vt:lpstr>Arial</vt:lpstr>
      <vt:lpstr>Avenir-Heavy</vt:lpstr>
      <vt:lpstr>Calibri</vt:lpstr>
      <vt:lpstr>Gotham Bold</vt:lpstr>
      <vt:lpstr>Trebuchet MS</vt:lpstr>
      <vt:lpstr>Wingdings 3</vt:lpstr>
      <vt:lpstr>Facet</vt:lpstr>
      <vt:lpstr>Annual General Meeting and Conference 2024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can your Parish Council do?</vt:lpstr>
      <vt:lpstr>What can your Parish Council do?</vt:lpstr>
      <vt:lpstr>What does your Parish Council need to audit?</vt:lpstr>
      <vt:lpstr>What does your Parish Council need to audit?</vt:lpstr>
      <vt:lpstr>What else can your Parish Council do?</vt:lpstr>
      <vt:lpstr>What else can your Parish Council do?</vt:lpstr>
      <vt:lpstr>Where can I find out more?</vt:lpstr>
      <vt:lpstr>PowerPoint Presentation</vt:lpstr>
      <vt:lpstr>https://www.leicestershirecommunities.org.uk/parish-councils/net-zero-toolkit</vt:lpstr>
      <vt:lpstr>www.leicestershirecommunities.org.uk/parish-councils/net-zero-toolkit</vt:lpstr>
      <vt:lpstr>PowerPoint Presentation</vt:lpstr>
      <vt:lpstr>How can LRALC help your council?</vt:lpstr>
      <vt:lpstr>How can LRALC help your council?</vt:lpstr>
      <vt:lpstr>How can LRALC help your council?</vt:lpstr>
      <vt:lpstr>How can LRALC help your council?</vt:lpstr>
      <vt:lpstr>How can LRALC help your council?</vt:lpstr>
      <vt:lpstr>How can LRALC help your council?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Grimston, Saxelbye and Shoby Parish Council  Annual Parish Meeting  </dc:title>
  <dc:creator>John Kilcoyne</dc:creator>
  <cp:lastModifiedBy>John Kilcoyne</cp:lastModifiedBy>
  <cp:revision>24</cp:revision>
  <dcterms:created xsi:type="dcterms:W3CDTF">2024-04-04T10:37:37Z</dcterms:created>
  <dcterms:modified xsi:type="dcterms:W3CDTF">2024-10-03T13:25:40Z</dcterms:modified>
</cp:coreProperties>
</file>